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3" r:id="rId3"/>
    <p:sldId id="264" r:id="rId4"/>
    <p:sldId id="267" r:id="rId5"/>
    <p:sldId id="265" r:id="rId6"/>
    <p:sldId id="258" r:id="rId7"/>
    <p:sldId id="262" r:id="rId8"/>
    <p:sldId id="266" r:id="rId9"/>
    <p:sldId id="26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B1671-1065-4EEC-94F4-AA7E6CA865BD}" type="datetimeFigureOut">
              <a:rPr lang="fr-BE" smtClean="0"/>
              <a:t>25-08-22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00DCB-FC58-4C79-A041-F9F5A6C7A11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6737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0DCB-FC58-4C79-A041-F9F5A6C7A119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8678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0DCB-FC58-4C79-A041-F9F5A6C7A119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831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0DCB-FC58-4C79-A041-F9F5A6C7A119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0766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0DCB-FC58-4C79-A041-F9F5A6C7A119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594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0DCB-FC58-4C79-A041-F9F5A6C7A119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451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0DCB-FC58-4C79-A041-F9F5A6C7A11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393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0DCB-FC58-4C79-A041-F9F5A6C7A119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1847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0DCB-FC58-4C79-A041-F9F5A6C7A119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96567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0DCB-FC58-4C79-A041-F9F5A6C7A119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169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AF0EAE-5F5F-4041-A471-F1AB4ACF6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2D86FF-5B30-432C-9E66-C87B07DE4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0A0625-DCCC-44E3-9055-8D90D690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3B55-A16C-4B87-8EAC-DC6288267358}" type="datetime1">
              <a:rPr lang="fr-BE" smtClean="0"/>
              <a:t>25-08-22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14D1A2-E923-4C6B-8EFD-BE61625B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442E89-4A5F-4AF3-AD69-8FADA23B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868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B3D91F-AC63-458E-B558-B6735146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2DB5E7-AAEC-4661-BD35-F899AA05A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A45C4F-FC2E-446D-B833-5D80A178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DB3F-A344-4E9C-9777-A9DC6FC2559C}" type="datetime1">
              <a:rPr lang="fr-BE" smtClean="0"/>
              <a:t>25-08-22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FAFB75-2FA6-427F-9291-3A6F6F43D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F5D0C6-CB8F-4723-BECB-3A953002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0587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390A73-3271-4613-8079-CB48436BD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D26A52-E5A1-4EDF-95A6-B72C520D6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F3ED17-45B2-4304-A7D0-15733AB4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70C42-FE09-4543-81B2-9CF72F166B10}" type="datetime1">
              <a:rPr lang="fr-BE" smtClean="0"/>
              <a:t>25-08-22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3D1B6A-2C07-4E8C-AC99-CD55D93D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11CD5D-CB6E-489C-BE60-242744C9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692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EA432-9387-4DE1-BA05-0E72BAFE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E37201-BFD0-4B42-BC99-65865B88F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C4FA70-9269-4915-A1FE-11ECBF86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C7E4-4A9D-4D21-8160-8FA2EE31920C}" type="datetime1">
              <a:rPr lang="fr-BE" smtClean="0"/>
              <a:t>25-08-22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59CAF9-1C6D-4B07-BE0E-DBD66B76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AD5F4C-16C9-46FE-8FF4-DE35ECEE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217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41D37-EB38-47B8-BE7D-D25D08FE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C7342-D3E4-482A-A373-13646E13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FE4536-CFBD-4745-98F6-C6307748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8AE82-9310-4C32-9F4E-D61FB37EF736}" type="datetime1">
              <a:rPr lang="fr-BE" smtClean="0"/>
              <a:t>25-08-22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65C440-B97F-4111-A8C7-974C21B4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0E04AE-E74B-44B4-B0C5-38B9D662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3394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FAD3C-E701-454E-B496-92994A57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150B0C-D57A-41C4-B909-F52399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F0D87C-0CCB-421F-B5EC-706217117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0D72D2-1DFF-49DA-B00A-A000272A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56FB-7672-457A-8F6C-DB7871C02264}" type="datetime1">
              <a:rPr lang="fr-BE" smtClean="0"/>
              <a:t>25-08-22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CF514A-CF6A-4273-A340-D37D9A8A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8216E4-027A-42FA-A7B1-4E1C80B1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3256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8FC76-9E3E-421A-8744-493AFC50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EDC727-E270-4CF9-B4C1-26326D973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DAF2D2-C51D-4902-9E72-094802D4A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911F03-E582-4DD9-9788-FA9541385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7F76CEE-B423-49CA-9BDE-635553D66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47D297-E390-4078-B2D2-A538924A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C697-0565-48B4-9933-2336D56FB61C}" type="datetime1">
              <a:rPr lang="fr-BE" smtClean="0"/>
              <a:t>25-08-22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F71EAD6-7E7F-49FF-903E-49C33E48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C822C11-9AA2-4E85-985C-01A60124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332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7DA3C7-CA0E-46D8-B1F6-D800391C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892B05-3347-4887-82A9-7FCE459A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2171-95F5-4FAF-AF8B-57A0528FE734}" type="datetime1">
              <a:rPr lang="fr-BE" smtClean="0"/>
              <a:t>25-08-22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AD4E5F-770B-4FAC-B90A-590123F5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4B9425-BA03-49CC-A667-349F1AE6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112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266CF86-069A-4158-87A3-820DCBCB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7396B-D700-4251-8784-0CF4A6E30F3B}" type="datetime1">
              <a:rPr lang="fr-BE" smtClean="0"/>
              <a:t>25-08-22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D43DF96-68DB-485A-AF0F-55F37826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010603-B501-4337-BCAC-E3D90DE9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426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BB972A-A835-4931-BF9D-76FC2BB6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E5EB0B-9E2A-4E91-BA75-55ABE76F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4DD744-A075-49DA-888B-B755BAC39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B1E72E-25B6-42F4-8736-F9A51E08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487D-79A2-4CC2-B6B6-43228CFD89E8}" type="datetime1">
              <a:rPr lang="fr-BE" smtClean="0"/>
              <a:t>25-08-22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128EEF-D5D3-489E-8E7C-AE3BFC192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3950C4-3BA6-4198-A8B1-7D6AA7A5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690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8A64C-E02B-453B-BA61-182B113BE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EA098D-CF64-466B-88F2-C1EBE1B3F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1CFA3-88B8-40A8-9FE7-DB3727FA7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930C50-8C64-4957-90CB-9BEAC03A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54226-D6DA-4637-98B2-0379821EF16E}" type="datetime1">
              <a:rPr lang="fr-BE" smtClean="0"/>
              <a:t>25-08-22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920D6D-4A36-478B-BB99-6713E1DA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Leblanc Olivier  - May 11, 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EED76-A637-4023-8D1A-997AC452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1859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04E672-809B-4F60-B2F9-F964E9FD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2F82A2-5A1B-4745-A256-1794C84E6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67EDF7-B739-434A-8F35-A80AFF8FD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36A74-8313-40A8-AB04-2DA481B2D727}" type="datetime1">
              <a:rPr lang="fr-BE" smtClean="0"/>
              <a:t>25-08-22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4758F1-F890-42C5-97FE-9A99E6E5E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Leblanc Olivier  - May 11, 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FF7923-9EB6-460F-B81C-D895CEA96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13299-A24E-4CC7-BE6B-4D388B00FC7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367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3b1b.github.io/mani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docs.manim.community/en/stabl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3b1b.github.io/manim/getting_started/quickstar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3b1b/manim/discussions/154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DAB7A0-A5D8-441A-BE5E-79869135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D43D248-0529-463F-987E-93E938067C6F}" type="slidenum">
              <a:rPr lang="fr-BE" smtClean="0"/>
              <a:t>1</a:t>
            </a:fld>
            <a:endParaRPr lang="fr-BE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FABDEF95-40F8-46D0-B22E-5A0FBC6B3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13861"/>
              </p:ext>
            </p:extLst>
          </p:nvPr>
        </p:nvGraphicFramePr>
        <p:xfrm>
          <a:off x="0" y="-1"/>
          <a:ext cx="12192000" cy="6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Motivation</a:t>
                      </a:r>
                    </a:p>
                  </a:txBody>
                  <a:tcPr marL="75595" marR="75595" marT="37798" marB="37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motivation">
            <a:hlinkClick r:id="" action="ppaction://media"/>
            <a:extLst>
              <a:ext uri="{FF2B5EF4-FFF2-40B4-BE49-F238E27FC236}">
                <a16:creationId xmlns:a16="http://schemas.microsoft.com/office/drawing/2014/main" id="{9DA3F22A-C184-46F5-869E-F5FDA81E5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571" y="843190"/>
            <a:ext cx="10014858" cy="56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5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DAB7A0-A5D8-441A-BE5E-79869135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D43D248-0529-463F-987E-93E938067C6F}" type="slidenum">
              <a:rPr lang="fr-BE" smtClean="0"/>
              <a:t>2</a:t>
            </a:fld>
            <a:endParaRPr lang="fr-BE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FABDEF95-40F8-46D0-B22E-5A0FBC6B3C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"/>
          <a:ext cx="12192000" cy="6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Outline</a:t>
                      </a:r>
                    </a:p>
                  </a:txBody>
                  <a:tcPr marL="75595" marR="75595" marT="37798" marB="37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4718CB4-9669-46F0-9117-CF890A7DBB4E}"/>
              </a:ext>
            </a:extLst>
          </p:cNvPr>
          <p:cNvSpPr txBox="1"/>
          <p:nvPr/>
        </p:nvSpPr>
        <p:spPr>
          <a:xfrm>
            <a:off x="233266" y="986842"/>
            <a:ext cx="702595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C61"/>
                </a:solidFill>
              </a:rPr>
              <a:t>Versions + Installation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2C61"/>
                </a:solidFill>
              </a:rPr>
              <a:t>Quickstart</a:t>
            </a: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C61"/>
                </a:solidFill>
              </a:rPr>
              <a:t>Setting the default configuration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C61"/>
                </a:solidFill>
              </a:rPr>
              <a:t>Options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C61"/>
                </a:solidFill>
              </a:rPr>
              <a:t>Doc &amp; existing content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C61"/>
                </a:solidFill>
              </a:rPr>
              <a:t>Your own animation!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2C61"/>
                </a:solidFill>
              </a:rPr>
              <a:t>Jupyter</a:t>
            </a:r>
            <a:r>
              <a:rPr lang="en-US" sz="2400" b="1" dirty="0">
                <a:solidFill>
                  <a:srgbClr val="002C61"/>
                </a:solidFill>
              </a:rPr>
              <a:t> slides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2C61"/>
                </a:solidFill>
              </a:rPr>
              <a:t>Manim</a:t>
            </a:r>
            <a:r>
              <a:rPr lang="en-US" sz="2400" b="1" dirty="0">
                <a:solidFill>
                  <a:srgbClr val="002C61"/>
                </a:solidFill>
              </a:rPr>
              <a:t>-slides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lvl="1"/>
            <a:endParaRPr lang="en-US" sz="2400" b="1" dirty="0">
              <a:solidFill>
                <a:srgbClr val="002C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5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DAB7A0-A5D8-441A-BE5E-79869135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D43D248-0529-463F-987E-93E938067C6F}" type="slidenum">
              <a:rPr lang="fr-BE" smtClean="0"/>
              <a:t>3</a:t>
            </a:fld>
            <a:endParaRPr lang="fr-BE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FABDEF95-40F8-46D0-B22E-5A0FBC6B3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238557"/>
              </p:ext>
            </p:extLst>
          </p:nvPr>
        </p:nvGraphicFramePr>
        <p:xfrm>
          <a:off x="0" y="-1"/>
          <a:ext cx="12192000" cy="6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Versions + Installation</a:t>
                      </a:r>
                    </a:p>
                  </a:txBody>
                  <a:tcPr marL="75595" marR="75595" marT="37798" marB="37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DC5675C0-69C2-4280-93DD-3C465C44559F}"/>
              </a:ext>
            </a:extLst>
          </p:cNvPr>
          <p:cNvSpPr txBox="1"/>
          <p:nvPr/>
        </p:nvSpPr>
        <p:spPr>
          <a:xfrm>
            <a:off x="410547" y="1119673"/>
            <a:ext cx="109432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There are 2 versions of </a:t>
            </a:r>
            <a:r>
              <a:rPr lang="fr-FR" dirty="0" err="1"/>
              <a:t>manim</a:t>
            </a:r>
            <a:r>
              <a:rPr lang="fr-FR" dirty="0"/>
              <a:t>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3b1b </a:t>
            </a:r>
            <a:r>
              <a:rPr lang="fr-FR" dirty="0" err="1"/>
              <a:t>historical</a:t>
            </a:r>
            <a:r>
              <a:rPr lang="fr-FR" dirty="0"/>
              <a:t> version -&gt; </a:t>
            </a:r>
            <a:r>
              <a:rPr lang="fr-FR" dirty="0" err="1"/>
              <a:t>Manimlib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>
                <a:hlinkClick r:id="rId3" action="ppaction://hlinkfile"/>
              </a:rPr>
              <a:t>3b1b.github.io/</a:t>
            </a:r>
            <a:r>
              <a:rPr lang="fr-FR" dirty="0" err="1">
                <a:hlinkClick r:id="rId3" action="ppaction://hlinkfile"/>
              </a:rPr>
              <a:t>manim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Community version -&gt; </a:t>
            </a:r>
            <a:r>
              <a:rPr lang="fr-FR" dirty="0" err="1"/>
              <a:t>Manim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BE" dirty="0">
                <a:hlinkClick r:id="rId4"/>
              </a:rPr>
              <a:t>https://docs.manim.community/en/stable</a:t>
            </a:r>
            <a:endParaRPr lang="fr-BE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FD78242-15D1-4829-8C87-3B9F0CF2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343" y="816245"/>
            <a:ext cx="3775788" cy="2672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7C41E0-A0AF-4FC8-8F7C-98E4D28B9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684" y="3781569"/>
            <a:ext cx="4716158" cy="25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3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DAB7A0-A5D8-441A-BE5E-79869135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D43D248-0529-463F-987E-93E938067C6F}" type="slidenum">
              <a:rPr lang="fr-BE" smtClean="0"/>
              <a:t>4</a:t>
            </a:fld>
            <a:endParaRPr lang="fr-BE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FABDEF95-40F8-46D0-B22E-5A0FBC6B3C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"/>
          <a:ext cx="12192000" cy="6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Versions + Installation</a:t>
                      </a:r>
                    </a:p>
                  </a:txBody>
                  <a:tcPr marL="75595" marR="75595" marT="37798" marB="37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DC5675C0-69C2-4280-93DD-3C465C44559F}"/>
              </a:ext>
            </a:extLst>
          </p:cNvPr>
          <p:cNvSpPr txBox="1"/>
          <p:nvPr/>
        </p:nvSpPr>
        <p:spPr>
          <a:xfrm>
            <a:off x="410547" y="1119673"/>
            <a:ext cx="1094325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There are 2 versions of </a:t>
            </a:r>
            <a:r>
              <a:rPr lang="fr-FR" dirty="0" err="1"/>
              <a:t>manim</a:t>
            </a:r>
            <a:r>
              <a:rPr lang="fr-FR" dirty="0"/>
              <a:t>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3b1b </a:t>
            </a:r>
            <a:r>
              <a:rPr lang="fr-FR" dirty="0" err="1"/>
              <a:t>historical</a:t>
            </a:r>
            <a:r>
              <a:rPr lang="fr-FR" dirty="0"/>
              <a:t> version -&gt; </a:t>
            </a:r>
            <a:r>
              <a:rPr lang="fr-FR" dirty="0" err="1"/>
              <a:t>Manimlib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	</a:t>
            </a:r>
            <a:r>
              <a:rPr lang="fr-FR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pip</a:t>
            </a:r>
            <a:r>
              <a:rPr lang="fr-FR" sz="16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install</a:t>
            </a:r>
            <a:r>
              <a:rPr lang="fr-FR" sz="16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manimgl</a:t>
            </a:r>
            <a:endParaRPr lang="fr-FR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Community version -&gt; </a:t>
            </a:r>
            <a:r>
              <a:rPr lang="fr-FR" dirty="0" err="1"/>
              <a:t>Manim</a:t>
            </a:r>
            <a:endParaRPr lang="fr-FR" dirty="0"/>
          </a:p>
          <a:p>
            <a:r>
              <a:rPr lang="fr-FR" sz="16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fr-FR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pip</a:t>
            </a:r>
            <a:r>
              <a:rPr lang="fr-FR" sz="16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install</a:t>
            </a:r>
            <a:r>
              <a:rPr lang="fr-FR" sz="16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manim</a:t>
            </a:r>
            <a:endParaRPr lang="fr-FR" sz="16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fr-FR" sz="16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1600" dirty="0" err="1">
                <a:ea typeface="Cambria Math" panose="02040503050406030204" pitchFamily="18" charset="0"/>
              </a:rPr>
              <a:t>Possibility</a:t>
            </a:r>
            <a:r>
              <a:rPr lang="fr-FR" sz="1600" dirty="0">
                <a:ea typeface="Cambria Math" panose="02040503050406030204" pitchFamily="18" charset="0"/>
              </a:rPr>
              <a:t> to </a:t>
            </a:r>
            <a:r>
              <a:rPr lang="fr-FR" sz="1600" dirty="0" err="1">
                <a:ea typeface="Cambria Math" panose="02040503050406030204" pitchFamily="18" charset="0"/>
              </a:rPr>
              <a:t>install</a:t>
            </a:r>
            <a:r>
              <a:rPr lang="fr-FR" sz="1600" dirty="0">
                <a:ea typeface="Cambria Math" panose="02040503050406030204" pitchFamily="18" charset="0"/>
              </a:rPr>
              <a:t> via </a:t>
            </a:r>
            <a:r>
              <a:rPr lang="fr-FR" sz="1600" dirty="0" err="1">
                <a:ea typeface="Cambria Math" panose="02040503050406030204" pitchFamily="18" charset="0"/>
              </a:rPr>
              <a:t>Github</a:t>
            </a:r>
            <a:r>
              <a:rPr lang="fr-FR" sz="1600" dirty="0">
                <a:ea typeface="Cambria Math" panose="02040503050406030204" pitchFamily="18" charset="0"/>
              </a:rPr>
              <a:t> repository </a:t>
            </a:r>
            <a:r>
              <a:rPr lang="fr-FR" sz="1600" dirty="0" err="1">
                <a:ea typeface="Cambria Math" panose="02040503050406030204" pitchFamily="18" charset="0"/>
              </a:rPr>
              <a:t>directly</a:t>
            </a:r>
            <a:r>
              <a:rPr lang="fr-FR" sz="1600" dirty="0">
                <a:ea typeface="Cambria Math" panose="02040503050406030204" pitchFamily="18" charset="0"/>
              </a:rPr>
              <a:t>, </a:t>
            </a:r>
            <a:r>
              <a:rPr lang="fr-FR" sz="1600" dirty="0" err="1">
                <a:ea typeface="Cambria Math" panose="02040503050406030204" pitchFamily="18" charset="0"/>
              </a:rPr>
              <a:t>see</a:t>
            </a:r>
            <a:r>
              <a:rPr lang="fr-FR" sz="1600" dirty="0">
                <a:ea typeface="Cambria Math" panose="02040503050406030204" pitchFamily="18" charset="0"/>
              </a:rPr>
              <a:t> docs.</a:t>
            </a:r>
          </a:p>
          <a:p>
            <a:endParaRPr lang="fr-FR" sz="1600" dirty="0">
              <a:ea typeface="Cambria Math" panose="02040503050406030204" pitchFamily="18" charset="0"/>
            </a:endParaRPr>
          </a:p>
          <a:p>
            <a:endParaRPr lang="fr-FR" sz="1600" dirty="0">
              <a:ea typeface="Cambria Math" panose="02040503050406030204" pitchFamily="18" charset="0"/>
            </a:endParaRPr>
          </a:p>
          <a:p>
            <a:r>
              <a:rPr lang="fr-FR" sz="1600" dirty="0">
                <a:ea typeface="Cambria Math" panose="02040503050406030204" pitchFamily="18" charset="0"/>
              </a:rPr>
              <a:t>Don’t </a:t>
            </a:r>
            <a:r>
              <a:rPr lang="fr-FR" sz="1600" dirty="0" err="1">
                <a:ea typeface="Cambria Math" panose="02040503050406030204" pitchFamily="18" charset="0"/>
              </a:rPr>
              <a:t>forget</a:t>
            </a:r>
            <a:r>
              <a:rPr lang="fr-FR" sz="1600" dirty="0">
                <a:ea typeface="Cambria Math" panose="02040503050406030204" pitchFamily="18" charset="0"/>
              </a:rPr>
              <a:t> </a:t>
            </a:r>
            <a:r>
              <a:rPr lang="fr-FR" sz="1600" dirty="0" err="1">
                <a:ea typeface="Cambria Math" panose="02040503050406030204" pitchFamily="18" charset="0"/>
              </a:rPr>
              <a:t>dependencies</a:t>
            </a:r>
            <a:r>
              <a:rPr lang="fr-FR" sz="1600" dirty="0">
                <a:ea typeface="Cambria Math" panose="02040503050406030204" pitchFamily="18" charset="0"/>
              </a:rPr>
              <a:t>: </a:t>
            </a:r>
            <a:r>
              <a:rPr lang="fr-FR" sz="1600" dirty="0" err="1">
                <a:ea typeface="Cambria Math" panose="02040503050406030204" pitchFamily="18" charset="0"/>
              </a:rPr>
              <a:t>ffmpeg</a:t>
            </a:r>
            <a:r>
              <a:rPr lang="fr-FR" sz="1600" dirty="0">
                <a:ea typeface="Cambria Math" panose="02040503050406030204" pitchFamily="18" charset="0"/>
              </a:rPr>
              <a:t>, (</a:t>
            </a:r>
            <a:r>
              <a:rPr lang="fr-FR" sz="1600" dirty="0" err="1">
                <a:ea typeface="Cambria Math" panose="02040503050406030204" pitchFamily="18" charset="0"/>
              </a:rPr>
              <a:t>optional</a:t>
            </a:r>
            <a:r>
              <a:rPr lang="fr-FR" sz="1600" dirty="0">
                <a:ea typeface="Cambria Math" panose="02040503050406030204" pitchFamily="18" charset="0"/>
              </a:rPr>
              <a:t>) </a:t>
            </a:r>
            <a:r>
              <a:rPr lang="fr-FR" sz="1600" dirty="0" err="1">
                <a:ea typeface="Cambria Math" panose="02040503050406030204" pitchFamily="18" charset="0"/>
              </a:rPr>
              <a:t>miktex</a:t>
            </a:r>
            <a:endParaRPr lang="fr-FR" sz="1600" dirty="0"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fr-FR" sz="16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58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DAB7A0-A5D8-441A-BE5E-79869135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D43D248-0529-463F-987E-93E938067C6F}" type="slidenum">
              <a:rPr lang="fr-BE" smtClean="0"/>
              <a:t>5</a:t>
            </a:fld>
            <a:endParaRPr lang="fr-BE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FABDEF95-40F8-46D0-B22E-5A0FBC6B3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098264"/>
              </p:ext>
            </p:extLst>
          </p:nvPr>
        </p:nvGraphicFramePr>
        <p:xfrm>
          <a:off x="0" y="-1"/>
          <a:ext cx="12192000" cy="6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Quickstart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-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Manimlib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75595" marR="75595" marT="37798" marB="37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E1A089EF-6FED-469F-83BC-345F5176F60F}"/>
              </a:ext>
            </a:extLst>
          </p:cNvPr>
          <p:cNvSpPr txBox="1"/>
          <p:nvPr/>
        </p:nvSpPr>
        <p:spPr>
          <a:xfrm>
            <a:off x="923730" y="1203649"/>
            <a:ext cx="1059024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a typeface="Cambria Math" panose="02040503050406030204" pitchFamily="18" charset="0"/>
                <a:cs typeface="Calibri" panose="020F0502020204030204" pitchFamily="34" charset="0"/>
              </a:rPr>
              <a:t>Run</a:t>
            </a:r>
          </a:p>
          <a:p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	</a:t>
            </a:r>
            <a:r>
              <a:rPr lang="fr-FR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manimgl</a:t>
            </a:r>
            <a:r>
              <a:rPr lang="fr-FR" sz="16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example_scenes.py </a:t>
            </a:r>
            <a:r>
              <a:rPr lang="fr-FR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OpeningManimExample</a:t>
            </a:r>
            <a:endParaRPr lang="fr-FR" sz="16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endParaRPr lang="fr-FR" sz="16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Copy the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snippet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https://3b1b.github.io/manim/getting_started/quickstart.html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endParaRPr lang="fr-B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BE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fr-BE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BE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manimlib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BE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 *</a:t>
            </a:r>
          </a:p>
          <a:p>
            <a:b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BE" sz="16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BE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SquareToCircle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BE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Scene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BE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BE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construct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BE" sz="16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BE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circle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BE" sz="1600" dirty="0">
                <a:solidFill>
                  <a:srgbClr val="4EC9B0"/>
                </a:solidFill>
                <a:latin typeface="Consolas" panose="020B0609020204030204" pitchFamily="49" charset="0"/>
              </a:rPr>
              <a:t>Circle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BE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circle</a:t>
            </a:r>
            <a:r>
              <a:rPr lang="fr-BE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BE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set_fill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BE" sz="1600" dirty="0">
                <a:solidFill>
                  <a:srgbClr val="4FC1FF"/>
                </a:solidFill>
                <a:latin typeface="Consolas" panose="020B0609020204030204" pitchFamily="49" charset="0"/>
              </a:rPr>
              <a:t>BLUE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BE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BE" sz="16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BE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circle</a:t>
            </a:r>
            <a:r>
              <a:rPr lang="fr-BE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BE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set_stroke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BE" sz="1600" dirty="0">
                <a:solidFill>
                  <a:srgbClr val="4FC1FF"/>
                </a:solidFill>
                <a:latin typeface="Consolas" panose="020B0609020204030204" pitchFamily="49" charset="0"/>
              </a:rPr>
              <a:t>BLUE_E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BE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BE" sz="16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fr-BE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fr-BE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BE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BE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circle</a:t>
            </a:r>
            <a:r>
              <a:rPr lang="fr-BE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endParaRPr lang="fr-F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latin typeface="Consolas" panose="020B0609020204030204" pitchFamily="49" charset="0"/>
              </a:rPr>
              <a:t>A</a:t>
            </a:r>
            <a:r>
              <a:rPr lang="fr-BE" sz="1600" dirty="0" err="1">
                <a:latin typeface="Consolas" panose="020B0609020204030204" pitchFamily="49" charset="0"/>
              </a:rPr>
              <a:t>nd</a:t>
            </a:r>
            <a:r>
              <a:rPr lang="fr-BE" sz="1600" dirty="0">
                <a:latin typeface="Consolas" panose="020B0609020204030204" pitchFamily="49" charset="0"/>
              </a:rPr>
              <a:t> run this in the command </a:t>
            </a:r>
            <a:r>
              <a:rPr lang="fr-BE" sz="1600" dirty="0" err="1">
                <a:latin typeface="Consolas" panose="020B0609020204030204" pitchFamily="49" charset="0"/>
              </a:rPr>
              <a:t>window</a:t>
            </a:r>
            <a:r>
              <a:rPr lang="fr-BE" sz="1600" dirty="0">
                <a:latin typeface="Consolas" panose="020B0609020204030204" pitchFamily="49" charset="0"/>
              </a:rPr>
              <a:t>: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r-BE" sz="1600" dirty="0">
                <a:solidFill>
                  <a:srgbClr val="0070C0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	</a:t>
            </a:r>
            <a:r>
              <a:rPr lang="fr-BE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manimgl</a:t>
            </a:r>
            <a:r>
              <a:rPr lang="fr-BE" sz="16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start.py </a:t>
            </a:r>
            <a:r>
              <a:rPr lang="fr-BE" sz="1600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SquareToCircle</a:t>
            </a:r>
            <a:endParaRPr lang="fr-BE" sz="16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20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DAB7A0-A5D8-441A-BE5E-79869135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D43D248-0529-463F-987E-93E938067C6F}" type="slidenum">
              <a:rPr lang="fr-BE" smtClean="0"/>
              <a:t>6</a:t>
            </a:fld>
            <a:endParaRPr lang="fr-BE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6B594F84-E4BE-45F8-BF66-AE9A794DE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45976"/>
              </p:ext>
            </p:extLst>
          </p:nvPr>
        </p:nvGraphicFramePr>
        <p:xfrm>
          <a:off x="0" y="-1"/>
          <a:ext cx="12192000" cy="6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Default configuration</a:t>
                      </a:r>
                    </a:p>
                  </a:txBody>
                  <a:tcPr marL="75595" marR="75595" marT="37798" marB="37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7B989ED7-6B77-4FA3-A564-3D4FB43D8EA2}"/>
              </a:ext>
            </a:extLst>
          </p:cNvPr>
          <p:cNvSpPr txBox="1"/>
          <p:nvPr/>
        </p:nvSpPr>
        <p:spPr>
          <a:xfrm>
            <a:off x="541176" y="1091683"/>
            <a:ext cx="623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i="1" dirty="0" err="1"/>
              <a:t>default_config.yml</a:t>
            </a:r>
            <a:r>
              <a:rPr lang="en-US" dirty="0"/>
              <a:t>, better to manually choose:</a:t>
            </a:r>
          </a:p>
          <a:p>
            <a:endParaRPr lang="en-US" dirty="0"/>
          </a:p>
          <a:p>
            <a:r>
              <a:rPr lang="en-US" dirty="0"/>
              <a:t>-  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temporary_storage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MyPath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i="1" dirty="0"/>
              <a:t>- </a:t>
            </a:r>
            <a:r>
              <a:rPr lang="fr-BE" dirty="0" err="1">
                <a:solidFill>
                  <a:srgbClr val="569CD6"/>
                </a:solidFill>
                <a:latin typeface="Consolas" panose="020B0609020204030204" pitchFamily="49" charset="0"/>
              </a:rPr>
              <a:t>background_color</a:t>
            </a:r>
            <a:r>
              <a:rPr lang="fr-BE" dirty="0">
                <a:solidFill>
                  <a:srgbClr val="D4D4D4"/>
                </a:solidFill>
                <a:latin typeface="Consolas" panose="020B0609020204030204" pitchFamily="49" charset="0"/>
              </a:rPr>
              <a:t>:  </a:t>
            </a:r>
            <a:r>
              <a:rPr lang="fr-BE" dirty="0">
                <a:solidFill>
                  <a:srgbClr val="CE9178"/>
                </a:solidFill>
                <a:latin typeface="Consolas" panose="020B0609020204030204" pitchFamily="49" charset="0"/>
              </a:rPr>
              <a:t>"#000000"</a:t>
            </a:r>
            <a:endParaRPr lang="fr-BE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i="1" dirty="0"/>
              <a:t>- </a:t>
            </a:r>
            <a:r>
              <a:rPr lang="fr-BE" dirty="0" err="1">
                <a:solidFill>
                  <a:srgbClr val="569CD6"/>
                </a:solidFill>
                <a:latin typeface="Consolas" panose="020B0609020204030204" pitchFamily="49" charset="0"/>
              </a:rPr>
              <a:t>window_position</a:t>
            </a:r>
            <a:r>
              <a:rPr lang="fr-BE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BE" dirty="0">
                <a:solidFill>
                  <a:srgbClr val="CE9178"/>
                </a:solidFill>
                <a:latin typeface="Consolas" panose="020B0609020204030204" pitchFamily="49" charset="0"/>
              </a:rPr>
              <a:t>OO</a:t>
            </a:r>
            <a:endParaRPr lang="fr-BE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i="1" dirty="0"/>
              <a:t>- </a:t>
            </a:r>
            <a:r>
              <a:rPr lang="fr-BE" dirty="0" err="1">
                <a:solidFill>
                  <a:srgbClr val="569CD6"/>
                </a:solidFill>
                <a:latin typeface="Consolas" panose="020B0609020204030204" pitchFamily="49" charset="0"/>
              </a:rPr>
              <a:t>full_screen</a:t>
            </a:r>
            <a:r>
              <a:rPr lang="fr-BE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BE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fr-BE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61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DAB7A0-A5D8-441A-BE5E-79869135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D43D248-0529-463F-987E-93E938067C6F}" type="slidenum">
              <a:rPr lang="fr-BE" smtClean="0"/>
              <a:t>7</a:t>
            </a:fld>
            <a:endParaRPr lang="fr-BE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6B594F84-E4BE-45F8-BF66-AE9A794DE4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"/>
          <a:ext cx="12192000" cy="6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Sanity check</a:t>
                      </a:r>
                    </a:p>
                  </a:txBody>
                  <a:tcPr marL="75595" marR="75595" marT="37798" marB="37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7B989ED7-6B77-4FA3-A564-3D4FB43D8EA2}"/>
              </a:ext>
            </a:extLst>
          </p:cNvPr>
          <p:cNvSpPr txBox="1"/>
          <p:nvPr/>
        </p:nvSpPr>
        <p:spPr>
          <a:xfrm>
            <a:off x="578498" y="1091683"/>
            <a:ext cx="3937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ShowLine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Scene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construct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line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Line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line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E10A5A-3431-4A0E-A07B-534D877EAA0B}"/>
              </a:ext>
            </a:extLst>
          </p:cNvPr>
          <p:cNvSpPr txBox="1"/>
          <p:nvPr/>
        </p:nvSpPr>
        <p:spPr>
          <a:xfrm>
            <a:off x="578498" y="2929814"/>
            <a:ext cx="10775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line does not show and you are using Windows, you probably have a too old GPU. See </a:t>
            </a:r>
            <a:r>
              <a:rPr lang="en-US" dirty="0">
                <a:hlinkClick r:id="rId3"/>
              </a:rPr>
              <a:t>https://github.com/3b1b/manim/discussions/1546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Imperfect solution: go to </a:t>
            </a:r>
            <a:r>
              <a:rPr lang="en-US" i="1" dirty="0"/>
              <a:t>mobjet/types/vectorized_mobject.py,</a:t>
            </a:r>
            <a:r>
              <a:rPr lang="en-US" dirty="0"/>
              <a:t> increase </a:t>
            </a:r>
            <a:r>
              <a:rPr lang="en-US" dirty="0" err="1"/>
              <a:t>fill_opacity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862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DAB7A0-A5D8-441A-BE5E-79869135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D43D248-0529-463F-987E-93E938067C6F}" type="slidenum">
              <a:rPr lang="fr-BE" smtClean="0"/>
              <a:t>8</a:t>
            </a:fld>
            <a:endParaRPr lang="fr-BE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FABDEF95-40F8-46D0-B22E-5A0FBC6B3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928500"/>
              </p:ext>
            </p:extLst>
          </p:nvPr>
        </p:nvGraphicFramePr>
        <p:xfrm>
          <a:off x="0" y="-1"/>
          <a:ext cx="12192000" cy="6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Quickstart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-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Manim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75595" marR="75595" marT="37798" marB="37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246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BDAB7A0-A5D8-441A-BE5E-79869135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D43D248-0529-463F-987E-93E938067C6F}" type="slidenum">
              <a:rPr lang="fr-BE" smtClean="0"/>
              <a:t>9</a:t>
            </a:fld>
            <a:endParaRPr lang="fr-BE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FABDEF95-40F8-46D0-B22E-5A0FBC6B3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560665"/>
              </p:ext>
            </p:extLst>
          </p:nvPr>
        </p:nvGraphicFramePr>
        <p:xfrm>
          <a:off x="0" y="-1"/>
          <a:ext cx="12192000" cy="6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437"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 marL="75595" marR="75595" marT="37798" marB="37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B18A8096-3E85-403A-BE91-732BD406A400}"/>
              </a:ext>
            </a:extLst>
          </p:cNvPr>
          <p:cNvSpPr txBox="1"/>
          <p:nvPr/>
        </p:nvSpPr>
        <p:spPr>
          <a:xfrm>
            <a:off x="662473" y="1147665"/>
            <a:ext cx="91066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C61"/>
                </a:solidFill>
              </a:rPr>
              <a:t>Code your animations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C61"/>
                </a:solidFill>
              </a:rPr>
              <a:t>Highly tunable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C61"/>
                </a:solidFill>
              </a:rPr>
              <a:t>Templates from YouTube channels: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C61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2C61"/>
                </a:solidFill>
              </a:rPr>
              <a:t>3Blue1Brown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2C61"/>
                </a:solidFill>
              </a:rPr>
              <a:t>Reducible</a:t>
            </a:r>
          </a:p>
          <a:p>
            <a:r>
              <a:rPr lang="fr-FR" dirty="0"/>
              <a:t>	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804783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11470</TotalTime>
  <Words>420</Words>
  <Application>Microsoft Office PowerPoint</Application>
  <PresentationFormat>Grand écran</PresentationFormat>
  <Paragraphs>111</Paragraphs>
  <Slides>9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Consolas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Olivier Leblanc</dc:creator>
  <cp:lastModifiedBy>Olivier Leblanc</cp:lastModifiedBy>
  <cp:revision>123</cp:revision>
  <dcterms:created xsi:type="dcterms:W3CDTF">2020-10-13T12:00:53Z</dcterms:created>
  <dcterms:modified xsi:type="dcterms:W3CDTF">2022-08-26T07:37:26Z</dcterms:modified>
</cp:coreProperties>
</file>